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gif>
</file>

<file path=ppt/media/image2.gif>
</file>

<file path=ppt/media/image3.gif>
</file>

<file path=ppt/media/image4.png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gif"/><Relationship Id="rId3" Type="http://schemas.openxmlformats.org/officeDocument/2006/relationships/image" Target="../media/image2.gif"/><Relationship Id="rId4" Type="http://schemas.openxmlformats.org/officeDocument/2006/relationships/image" Target="../media/image3.gi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gif"/><Relationship Id="rId4" Type="http://schemas.openxmlformats.org/officeDocument/2006/relationships/image" Target="../media/image6.gif"/><Relationship Id="rId5" Type="http://schemas.openxmlformats.org/officeDocument/2006/relationships/image" Target="../media/image7.gi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gif"/><Relationship Id="rId3" Type="http://schemas.openxmlformats.org/officeDocument/2006/relationships/image" Target="../media/image9.gi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階層的世界モデル Hieros の</a:t>
            </a:r>
          </a:p>
          <a:p>
            <a:r>
              <a:t>実態評価と限界の可視化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Group 12</a:t>
            </a:r>
          </a:p>
          <a:p>
            <a:r>
              <a:t>提出ファイル: group12_research_overview.mp4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背景と目的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548640" y="1371600"/>
            <a:ext cx="5669280" cy="4754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b="1" sz="3000"/>
            </a:pPr>
            <a:r>
              <a:t>背景</a:t>
            </a:r>
          </a:p>
          <a:p>
            <a:pPr>
              <a:defRPr sz="2400" b="0"/>
            </a:pPr>
            <a:r>
              <a:t>世界モデルの利点：サンプル効率と長期計画</a:t>
            </a:r>
          </a:p>
          <a:p>
            <a:pPr>
              <a:defRPr sz="2400" b="0"/>
            </a:pPr>
            <a:r>
              <a:t>既存モデル：Dreamer / Director / Hieros</a:t>
            </a:r>
          </a:p>
          <a:p>
            <a:br/>
            <a:pPr>
              <a:defRPr b="1" sz="3000"/>
            </a:pPr>
            <a:r>
              <a:t>目的</a:t>
            </a:r>
          </a:p>
          <a:p>
            <a:pPr>
              <a:defRPr sz="2400" b="0"/>
            </a:pPr>
            <a:r>
              <a:t>性能向上だけでなく『階層性が機能しているか』を検証</a:t>
            </a:r>
          </a:p>
          <a:p>
            <a:pPr>
              <a:defRPr sz="2400" b="0"/>
            </a:pPr>
            <a:r>
              <a:t>サブゴールや行動の中身を可視化して評価</a:t>
            </a:r>
          </a:p>
        </p:txBody>
      </p:sp>
      <p:sp>
        <p:nvSpPr>
          <p:cNvPr id="5" name="Rectangle 4"/>
          <p:cNvSpPr/>
          <p:nvPr/>
        </p:nvSpPr>
        <p:spPr>
          <a:xfrm>
            <a:off x="6583680" y="1828800"/>
            <a:ext cx="4846320" cy="3657600"/>
          </a:xfrm>
          <a:prstGeom prst="rect">
            <a:avLst/>
          </a:prstGeom>
          <a:solidFill>
            <a:srgbClr val="DCDCDC"/>
          </a:solidFill>
          <a:ln w="25400">
            <a:solidFill>
              <a:srgbClr val="6464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800">
                <a:solidFill>
                  <a:srgbClr val="646464"/>
                </a:solidFill>
              </a:defRPr>
            </a:pPr>
            <a:r>
              <a:t>推奨素材</a:t>
            </a:r>
            <a:br/>
            <a:r>
              <a:t>背景整理図</a:t>
            </a:r>
            <a:br/>
            <a:r>
              <a:t>(Dreamer / Director / Hieros)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Visual Pinpad：サブゴール可視化と評価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97280"/>
            <a:ext cx="1124712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/>
            </a:pPr>
            <a:r>
              <a:t>ハイパーパラメータ依存が強く、長期シーケンスの一貫性に課題。</a:t>
            </a:r>
          </a:p>
        </p:txBody>
      </p:sp>
      <p:pic>
        <p:nvPicPr>
          <p:cNvPr id="4" name="Picture 3" descr="early-stage-96k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920240"/>
            <a:ext cx="3566160" cy="3931920"/>
          </a:xfrm>
          <a:prstGeom prst="rect">
            <a:avLst/>
          </a:prstGeom>
        </p:spPr>
      </p:pic>
      <p:pic>
        <p:nvPicPr>
          <p:cNvPr id="5" name="Picture 4" descr="mid-stage-296k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680" y="1920240"/>
            <a:ext cx="3566160" cy="3931920"/>
          </a:xfrm>
          <a:prstGeom prst="rect">
            <a:avLst/>
          </a:prstGeom>
        </p:spPr>
      </p:pic>
      <p:pic>
        <p:nvPicPr>
          <p:cNvPr id="6" name="Picture 5" descr="late-stage-395k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0" y="1920240"/>
            <a:ext cx="3566160" cy="39319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5760" y="5989320"/>
            <a:ext cx="35661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/>
            </a:pPr>
            <a:r>
              <a:t>Early Stage (96k)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97680" y="5989320"/>
            <a:ext cx="35661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/>
            </a:pPr>
            <a:r>
              <a:t>Mid Stage (296k)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29600" y="5989320"/>
            <a:ext cx="35661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/>
            </a:pPr>
            <a:r>
              <a:t>Late Stage (395k)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Atari：スコアと方策のギャップ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51560"/>
            <a:ext cx="1124712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/>
            </a:pPr>
            <a:r>
              <a:t>高スコアでも単純動作の繰り返しが多く、階層的な意図が見出しにくい。</a:t>
            </a:r>
          </a:p>
        </p:txBody>
      </p:sp>
      <p:pic>
        <p:nvPicPr>
          <p:cNvPr id="4" name="Picture 3" descr="atari_freeway-scor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" y="1920240"/>
            <a:ext cx="5303520" cy="3566160"/>
          </a:xfrm>
          <a:prstGeom prst="rect">
            <a:avLst/>
          </a:prstGeom>
        </p:spPr>
      </p:pic>
      <p:pic>
        <p:nvPicPr>
          <p:cNvPr id="5" name="Picture 4" descr="early-policy-42k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103120"/>
            <a:ext cx="1554480" cy="3200400"/>
          </a:xfrm>
          <a:prstGeom prst="rect">
            <a:avLst/>
          </a:prstGeom>
        </p:spPr>
      </p:pic>
      <p:pic>
        <p:nvPicPr>
          <p:cNvPr id="6" name="Picture 5" descr="mid-policy-170k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8160" y="2103120"/>
            <a:ext cx="1554480" cy="3200400"/>
          </a:xfrm>
          <a:prstGeom prst="rect">
            <a:avLst/>
          </a:prstGeom>
        </p:spPr>
      </p:pic>
      <p:pic>
        <p:nvPicPr>
          <p:cNvPr id="7" name="Picture 6" descr="late-policy-368k.gi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5520" y="2103120"/>
            <a:ext cx="1554480" cy="32004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00800" y="5532120"/>
            <a:ext cx="50292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/>
            </a:pPr>
            <a:r>
              <a:t>Policy behavior: 42k / 170k / 368k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時間発展による内部表現の変化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51560"/>
            <a:ext cx="1124712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/>
            </a:pPr>
            <a:r>
              <a:t>性能向上と内部の階層的表現の成熟は必ずしも一致しない。</a:t>
            </a:r>
          </a:p>
        </p:txBody>
      </p:sp>
      <p:pic>
        <p:nvPicPr>
          <p:cNvPr id="4" name="Picture 3" descr="very-early-10k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80" y="1920240"/>
            <a:ext cx="3840480" cy="3474720"/>
          </a:xfrm>
          <a:prstGeom prst="rect">
            <a:avLst/>
          </a:prstGeom>
        </p:spPr>
      </p:pic>
      <p:pic>
        <p:nvPicPr>
          <p:cNvPr id="5" name="Picture 4" descr="comparison-232k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680" y="1920240"/>
            <a:ext cx="3840480" cy="34747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結論と今後の課題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600"/>
            </a:pPr>
            <a:r>
              <a:t>1. Visual Pinpadではハイパーパラメータ依存が強く、頑健性が低い</a:t>
            </a:r>
          </a:p>
          <a:p>
            <a:pPr>
              <a:defRPr sz="2600" b="0"/>
            </a:pPr>
            <a:r>
              <a:t>2. Atariでは高スコアでも単純方策が多く、期待した階層性が確認しづらい</a:t>
            </a:r>
          </a:p>
          <a:p>
            <a:pPr>
              <a:defRPr sz="2600" b="0"/>
            </a:pPr>
            <a:r>
              <a:t>3. 階層数増加で学習安定性が低下する</a:t>
            </a:r>
          </a:p>
          <a:p>
            <a:pPr>
              <a:defRPr sz="1200" b="0"/>
            </a:pPr>
          </a:p>
          <a:p>
            <a:pPr>
              <a:defRPr sz="2600" b="1">
                <a:solidFill>
                  <a:srgbClr val="0070C0"/>
                </a:solidFill>
              </a:defRPr>
            </a:pPr>
            <a:r>
              <a:t>今後の展望：動的抽象化メカニズムの改善と安定学習手法の確立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